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F7A"/>
    <a:srgbClr val="000000"/>
    <a:srgbClr val="FFFFFF"/>
    <a:srgbClr val="FF6702"/>
    <a:srgbClr val="FF3305"/>
    <a:srgbClr val="CF3E00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00" autoAdjust="0"/>
  </p:normalViewPr>
  <p:slideViewPr>
    <p:cSldViewPr>
      <p:cViewPr>
        <p:scale>
          <a:sx n="75" d="100"/>
          <a:sy n="75" d="100"/>
        </p:scale>
        <p:origin x="-124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7168B-5BC0-4E99-B025-ED32C133220A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B1FD1-E279-4276-A0C6-37E387D96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86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7162800" cy="14319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590800"/>
            <a:ext cx="41910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3D54C2-1D32-4118-9FDB-02614D96CEC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DE089-0463-4C4B-8A40-27E19E8D02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5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7500" y="258763"/>
            <a:ext cx="2095500" cy="59134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58763"/>
            <a:ext cx="6134100" cy="5913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1655-0CC6-4070-B5CB-35AFDF8B75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8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EFDA8-E092-475C-AA03-AF0371F9FB4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9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1E6AC-F49E-437D-94BE-94917DBCF22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8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1B53-0FBD-417E-BEA6-D2B6CA8C36B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65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2D80-F4DE-4DCA-9218-22AF4C09F63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A60D5-7915-4389-B5FB-901ECBC509F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0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8FC17-87A4-40A2-ADAA-A6CB0C4343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4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BA36B-6D2B-4434-AD1F-3B69B918363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EB3C0-DAB7-4F6A-85C7-31A7ADFB31E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2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8763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 předlohy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textu předlohy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cs-CZ" smtClean="0"/>
              <a:t>VY_32_INOVACE_14_Výsledky husitské revoluce</a:t>
            </a: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B8183D1-3226-4CAB-966A-4DE56CC652BA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cs-cz/images/results.aspx?qu=mapa+%C4%8Cesk%C3%A9+republiky&amp;ex=1#ai:MC900405738|" TargetMode="External"/><Relationship Id="rId2" Type="http://schemas.openxmlformats.org/officeDocument/2006/relationships/hyperlink" Target="http://office.microsoft.com/cs-cz/images/results.aspx?qu=mapa+%C5%A0v%C3%BDcarska&amp;ex=1#ai:MC900349461|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ffice.microsoft.com/cs-cz/images/results.aspx?qu=kalich&amp;ex=1#ai:MP900313878|" TargetMode="External"/><Relationship Id="rId5" Type="http://schemas.openxmlformats.org/officeDocument/2006/relationships/hyperlink" Target="http://www.mapy.cz/#x=15.210678&amp;y=49.887160&amp;z=14&amp;l=16" TargetMode="External"/><Relationship Id="rId4" Type="http://schemas.openxmlformats.org/officeDocument/2006/relationships/hyperlink" Target="http://office.microsoft.com/cs-cz/images/results.aspx?qu=kr%C3%A1l&amp;ex=1#ai:MC900411652|mt:1|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7" y="260648"/>
            <a:ext cx="804842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1" y="4581128"/>
            <a:ext cx="7217311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7" y="260648"/>
            <a:ext cx="116416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3" y="1484784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Název vzdělávacího materiálu: Český středověk</a:t>
            </a:r>
          </a:p>
          <a:p>
            <a:r>
              <a:rPr lang="cs-CZ" sz="1800" dirty="0" smtClean="0"/>
              <a:t>Číslo </a:t>
            </a:r>
            <a:r>
              <a:rPr lang="cs-CZ" sz="1800" dirty="0"/>
              <a:t>materiálu v sadě, (šablona, sada): </a:t>
            </a:r>
            <a:r>
              <a:rPr lang="cs-CZ" sz="1800" dirty="0" smtClean="0"/>
              <a:t>VY_32_INOVACE _14</a:t>
            </a:r>
          </a:p>
          <a:p>
            <a:r>
              <a:rPr lang="cs-CZ" sz="1800" dirty="0" smtClean="0"/>
              <a:t>Autor </a:t>
            </a:r>
            <a:r>
              <a:rPr lang="cs-CZ" sz="1800" dirty="0"/>
              <a:t>materiálu: </a:t>
            </a:r>
            <a:r>
              <a:rPr lang="cs-CZ" sz="1800" dirty="0" smtClean="0"/>
              <a:t>Mgr. Lucie Plechatá</a:t>
            </a:r>
            <a:r>
              <a:rPr lang="cs-CZ" sz="1800" dirty="0"/>
              <a:t>	</a:t>
            </a:r>
          </a:p>
          <a:p>
            <a:r>
              <a:rPr lang="cs-CZ" sz="1800" dirty="0" smtClean="0"/>
              <a:t>Vzdělávací </a:t>
            </a:r>
            <a:r>
              <a:rPr lang="cs-CZ" sz="1800" dirty="0"/>
              <a:t>oblast, vzdělávací obor, vyučovací předmět, ročník/y: </a:t>
            </a:r>
            <a:endParaRPr lang="cs-CZ" sz="1800" dirty="0" smtClean="0"/>
          </a:p>
          <a:p>
            <a:r>
              <a:rPr lang="cs-CZ" sz="1800" dirty="0" smtClean="0"/>
              <a:t>Člověk a společnost, dějepis, </a:t>
            </a:r>
            <a:r>
              <a:rPr lang="cs-CZ" sz="1800" dirty="0"/>
              <a:t>7</a:t>
            </a:r>
            <a:r>
              <a:rPr lang="cs-CZ" sz="1800" dirty="0" smtClean="0"/>
              <a:t>. ročník</a:t>
            </a:r>
          </a:p>
          <a:p>
            <a:r>
              <a:rPr lang="cs-CZ" sz="1800" dirty="0" smtClean="0"/>
              <a:t>Téma</a:t>
            </a:r>
            <a:r>
              <a:rPr lang="cs-CZ" sz="1800" dirty="0"/>
              <a:t>: </a:t>
            </a:r>
            <a:r>
              <a:rPr lang="cs-CZ" dirty="0" smtClean="0"/>
              <a:t>Výsledky h</a:t>
            </a:r>
            <a:r>
              <a:rPr lang="cs-CZ" sz="1800" dirty="0" smtClean="0"/>
              <a:t>usitská revoluce</a:t>
            </a:r>
            <a:endParaRPr lang="cs-CZ" sz="1800" dirty="0"/>
          </a:p>
          <a:p>
            <a:r>
              <a:rPr lang="cs-CZ" sz="1800" dirty="0" smtClean="0"/>
              <a:t>Anotace: Žáci se seznámí s důvody, proč byla husitská revoluce poražena, jak vypadaly české země po porážce.</a:t>
            </a:r>
          </a:p>
          <a:p>
            <a:r>
              <a:rPr lang="cs-CZ" sz="1800" dirty="0" smtClean="0"/>
              <a:t>Materiál </a:t>
            </a:r>
            <a:r>
              <a:rPr lang="cs-CZ" sz="1800" dirty="0"/>
              <a:t>byl vytvořen (datum, období): </a:t>
            </a:r>
            <a:r>
              <a:rPr lang="cs-CZ" sz="1800" dirty="0" smtClean="0"/>
              <a:t>9. 4. 2012</a:t>
            </a:r>
            <a:endParaRPr lang="cs-CZ" sz="1800" dirty="0" smtClean="0"/>
          </a:p>
          <a:p>
            <a:r>
              <a:rPr lang="cs-CZ" sz="1800" dirty="0" smtClean="0"/>
              <a:t>Ověření ve výuce: </a:t>
            </a:r>
            <a:r>
              <a:rPr lang="cs-CZ" dirty="0" smtClean="0"/>
              <a:t>10. 4. </a:t>
            </a:r>
            <a:r>
              <a:rPr lang="cs-CZ" smtClean="0"/>
              <a:t>2012</a:t>
            </a:r>
            <a:r>
              <a:rPr lang="cs-CZ" sz="1800" smtClean="0"/>
              <a:t>, </a:t>
            </a:r>
            <a:r>
              <a:rPr lang="cs-CZ" sz="1800" dirty="0" smtClean="0"/>
              <a:t>7. </a:t>
            </a:r>
            <a:r>
              <a:rPr lang="cs-CZ" sz="1800" dirty="0"/>
              <a:t>B</a:t>
            </a:r>
            <a:r>
              <a:rPr lang="cs-CZ" sz="1800" dirty="0" smtClean="0"/>
              <a:t>, Mgr. Lucie Plechatá</a:t>
            </a:r>
            <a:r>
              <a:rPr lang="cs-CZ" sz="1800" dirty="0"/>
              <a:t>		</a:t>
            </a:r>
            <a:r>
              <a:rPr lang="cs-CZ" dirty="0"/>
              <a:t>	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22064"/>
            <a:ext cx="5760640" cy="365125"/>
          </a:xfrm>
        </p:spPr>
        <p:txBody>
          <a:bodyPr/>
          <a:lstStyle/>
          <a:p>
            <a:r>
              <a:rPr lang="cs-CZ" smtClean="0"/>
              <a:t>VY_32_INOVACE_14_Výsledky husitské revoluce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2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27985" y="908720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Porážkou u Lipan se otevřela cesta k dohodě se Zikmundem Lucemburským a k jeho přijetí za krále.</a:t>
            </a:r>
          </a:p>
          <a:p>
            <a:r>
              <a:rPr lang="cs-CZ" sz="2400" dirty="0" smtClean="0"/>
              <a:t>Zikmund pomohl umírněným husitům uzavřít dohodu s církví -&gt; </a:t>
            </a:r>
            <a:r>
              <a:rPr lang="cs-CZ" sz="2400" dirty="0">
                <a:solidFill>
                  <a:srgbClr val="FFFF00"/>
                </a:solidFill>
              </a:rPr>
              <a:t>B</a:t>
            </a:r>
            <a:r>
              <a:rPr lang="cs-CZ" sz="2400" dirty="0" smtClean="0">
                <a:solidFill>
                  <a:srgbClr val="FFFF00"/>
                </a:solidFill>
              </a:rPr>
              <a:t>asilejská kompaktáta</a:t>
            </a:r>
          </a:p>
          <a:p>
            <a:r>
              <a:rPr lang="cs-CZ" sz="2400" dirty="0" smtClean="0"/>
              <a:t>Když je Zikmund potvrdil, husité se s ním usmířili a v roce </a:t>
            </a:r>
            <a:r>
              <a:rPr lang="cs-CZ" sz="2400" dirty="0" smtClean="0">
                <a:solidFill>
                  <a:srgbClr val="FFFF00"/>
                </a:solidFill>
              </a:rPr>
              <a:t>1436 se stává českým králem.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2877"/>
            <a:ext cx="3352074" cy="3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5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1259632" y="404664"/>
            <a:ext cx="2700000" cy="144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0000"/>
                </a:solidFill>
              </a:rPr>
              <a:t>4 pražské artikuly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5400392" y="332656"/>
            <a:ext cx="2700000" cy="14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0000"/>
                </a:solidFill>
              </a:rPr>
              <a:t>Basilejská kompaktáta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5" y="2204864"/>
            <a:ext cx="38884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Přijímat pod obojí </a:t>
            </a:r>
            <a:r>
              <a:rPr lang="cs-CZ" sz="2400" b="1" dirty="0" err="1"/>
              <a:t>způsobou</a:t>
            </a:r>
            <a:endParaRPr lang="cs-CZ" sz="2400" b="1" dirty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Zbavit církev majetku, zbavit ji světské moci (vlády)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Svobodně hlásat slovo boží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Hříchy trestat u všech lidí </a:t>
            </a:r>
            <a:r>
              <a:rPr lang="cs-CZ" sz="2400" b="1" dirty="0" smtClean="0"/>
              <a:t>stejně</a:t>
            </a:r>
            <a:endParaRPr lang="cs-CZ" sz="2400" b="1" dirty="0"/>
          </a:p>
        </p:txBody>
      </p:sp>
      <p:sp>
        <p:nvSpPr>
          <p:cNvPr id="6" name="Násobení 5"/>
          <p:cNvSpPr/>
          <p:nvPr/>
        </p:nvSpPr>
        <p:spPr>
          <a:xfrm>
            <a:off x="4196291" y="66762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580112" y="2204864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Přijímat pod obojí </a:t>
            </a:r>
            <a:r>
              <a:rPr lang="cs-CZ" sz="2400" b="1" dirty="0" err="1"/>
              <a:t>způsobou</a:t>
            </a:r>
            <a:endParaRPr lang="cs-CZ" sz="2400" b="1" dirty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Potvrzeno zabavení majetku církve, ke kterému došlo za revoluce</a:t>
            </a:r>
            <a:endParaRPr lang="cs-CZ" sz="2400" b="1" dirty="0"/>
          </a:p>
        </p:txBody>
      </p:sp>
      <p:sp>
        <p:nvSpPr>
          <p:cNvPr id="8" name="Šipka doprava 7"/>
          <p:cNvSpPr/>
          <p:nvPr/>
        </p:nvSpPr>
        <p:spPr>
          <a:xfrm>
            <a:off x="4212164" y="36707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5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5" y="620688"/>
            <a:ext cx="468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Poslední husité, kteří se odmítli se Zikmundem smířit se shromáždili pod vedením hejtmana </a:t>
            </a:r>
            <a:r>
              <a:rPr lang="cs-CZ" sz="2400" dirty="0" smtClean="0">
                <a:solidFill>
                  <a:srgbClr val="FFFF00"/>
                </a:solidFill>
              </a:rPr>
              <a:t>Jana Roháče z Dubé.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436096" y="263691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Opevnili se </a:t>
            </a:r>
            <a:r>
              <a:rPr lang="cs-CZ" sz="2400" dirty="0" smtClean="0">
                <a:solidFill>
                  <a:srgbClr val="FFFF00"/>
                </a:solidFill>
              </a:rPr>
              <a:t>na hradě Sion </a:t>
            </a:r>
            <a:r>
              <a:rPr lang="cs-CZ" sz="2400" dirty="0" smtClean="0"/>
              <a:t>u obce Chlístovice nedaleko Kutné Hory ve východních Čechách. -&gt; hrad byl dobyt a husité popraveni.</a:t>
            </a:r>
            <a:endParaRPr lang="cs-CZ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t="43267" r="30491" b="15085"/>
          <a:stretch/>
        </p:blipFill>
        <p:spPr bwMode="auto">
          <a:xfrm>
            <a:off x="467544" y="2636912"/>
            <a:ext cx="4543326" cy="304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4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48680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Výsledky revoluce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1369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FF00"/>
                </a:solidFill>
              </a:rPr>
              <a:t>Katolická církev ztratila své majetky </a:t>
            </a:r>
            <a:r>
              <a:rPr lang="cs-CZ" sz="2400" dirty="0" smtClean="0"/>
              <a:t>a zastoupení na zemském sněmu. -&gt; Tohoto majetku se zmocnila šlechta a města.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FF00"/>
                </a:solidFill>
              </a:rPr>
              <a:t>Vznikla kališnická církev </a:t>
            </a:r>
            <a:r>
              <a:rPr lang="cs-CZ" sz="2400" dirty="0" smtClean="0"/>
              <a:t>-&gt; v čele volený arcibiskup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FF00"/>
                </a:solidFill>
              </a:rPr>
              <a:t>Královská města zasedala na sněmu</a:t>
            </a:r>
            <a:r>
              <a:rPr lang="cs-CZ" sz="2400" dirty="0" smtClean="0"/>
              <a:t>, bez jejich souhlasu nebylo možno volit krále ani přijímat zákony.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FF00"/>
                </a:solidFill>
              </a:rPr>
              <a:t>Poddaní</a:t>
            </a:r>
            <a:r>
              <a:rPr lang="cs-CZ" sz="2400" dirty="0" smtClean="0"/>
              <a:t> se mohli </a:t>
            </a:r>
            <a:r>
              <a:rPr lang="cs-CZ" sz="2400" dirty="0" smtClean="0">
                <a:solidFill>
                  <a:srgbClr val="FFFF00"/>
                </a:solidFill>
              </a:rPr>
              <a:t>svobodně rozhodnout</a:t>
            </a:r>
            <a:r>
              <a:rPr lang="cs-CZ" sz="2400" dirty="0" smtClean="0"/>
              <a:t>, jestli se přidají ke </a:t>
            </a:r>
            <a:r>
              <a:rPr lang="cs-CZ" sz="2400" dirty="0" smtClean="0">
                <a:solidFill>
                  <a:srgbClr val="FFFF00"/>
                </a:solidFill>
              </a:rPr>
              <a:t>katolické</a:t>
            </a:r>
            <a:r>
              <a:rPr lang="cs-CZ" sz="2400" dirty="0" smtClean="0"/>
              <a:t>, nebo </a:t>
            </a:r>
            <a:r>
              <a:rPr lang="cs-CZ" sz="2400" dirty="0" smtClean="0">
                <a:solidFill>
                  <a:srgbClr val="FFFF00"/>
                </a:solidFill>
              </a:rPr>
              <a:t>kališnické církvi</a:t>
            </a:r>
            <a:r>
              <a:rPr lang="cs-CZ" sz="2400" dirty="0" smtClean="0"/>
              <a:t>. -&gt; v Evropě nemá obdoby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FF00"/>
                </a:solidFill>
              </a:rPr>
              <a:t>Český jazyk </a:t>
            </a:r>
            <a:r>
              <a:rPr lang="cs-CZ" sz="2400" dirty="0" smtClean="0"/>
              <a:t>se běžně užívá v úřednických kancelářích i při bohoslužbách.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Husité si uhájili </a:t>
            </a:r>
            <a:r>
              <a:rPr lang="cs-CZ" sz="2400" dirty="0" smtClean="0">
                <a:solidFill>
                  <a:srgbClr val="FFFF00"/>
                </a:solidFill>
              </a:rPr>
              <a:t>nezávislost státu</a:t>
            </a:r>
            <a:r>
              <a:rPr lang="cs-CZ" sz="2400" dirty="0" smtClean="0"/>
              <a:t>, ale dočasně Čechy ztratily kontakt s kulturou jižní a západní Evropy.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20139" r="38889" b="10417"/>
          <a:stretch/>
        </p:blipFill>
        <p:spPr bwMode="auto">
          <a:xfrm>
            <a:off x="7452320" y="180290"/>
            <a:ext cx="8352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48680"/>
            <a:ext cx="3821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Vznik Jednoty bratrské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5" y="1412776"/>
            <a:ext cx="6696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Všichni s výsledky revoluce spokojeni nebyli.</a:t>
            </a:r>
          </a:p>
          <a:p>
            <a:r>
              <a:rPr lang="cs-CZ" sz="2400" dirty="0" smtClean="0"/>
              <a:t>-&gt; jihočeský zeman </a:t>
            </a:r>
            <a:r>
              <a:rPr lang="cs-CZ" sz="2400" dirty="0" smtClean="0">
                <a:solidFill>
                  <a:srgbClr val="FFFF00"/>
                </a:solidFill>
              </a:rPr>
              <a:t>Petr Chelčický </a:t>
            </a:r>
            <a:r>
              <a:rPr lang="cs-CZ" sz="2400" dirty="0" smtClean="0"/>
              <a:t>odmítá rozdělení společnosti na stavy -&gt; žádá opravdovou rovnost (bez vrchnosti)</a:t>
            </a:r>
          </a:p>
          <a:p>
            <a:r>
              <a:rPr lang="cs-CZ" sz="2400" dirty="0" smtClean="0"/>
              <a:t>-&gt; odsuzuje násilí a válku (neslučuje se s přikázáním </a:t>
            </a:r>
            <a:r>
              <a:rPr lang="cs-CZ" sz="2400" dirty="0" smtClean="0">
                <a:solidFill>
                  <a:srgbClr val="FFFF00"/>
                </a:solidFill>
              </a:rPr>
              <a:t>Nezabiješ</a:t>
            </a:r>
          </a:p>
          <a:p>
            <a:r>
              <a:rPr lang="cs-CZ" sz="2400" dirty="0" smtClean="0"/>
              <a:t>-&gt; jeho přívrženci neuznávají kališnickou církev a žijí v malých obcích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5" y="4725144"/>
            <a:ext cx="7739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1467</a:t>
            </a:r>
            <a:r>
              <a:rPr lang="cs-CZ" sz="2400" dirty="0"/>
              <a:t> – vytvořili samostatnou církev -&gt; </a:t>
            </a:r>
            <a:r>
              <a:rPr lang="cs-CZ" sz="2400" dirty="0">
                <a:solidFill>
                  <a:srgbClr val="FFFF00"/>
                </a:solidFill>
              </a:rPr>
              <a:t>Jednota bratrská</a:t>
            </a:r>
          </a:p>
          <a:p>
            <a:r>
              <a:rPr lang="cs-CZ" sz="2400" dirty="0"/>
              <a:t>(nebyla však povolena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2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Výsledky husitské revoluce</a:t>
            </a:r>
            <a:br>
              <a:rPr lang="cs-CZ" sz="2800" dirty="0" smtClean="0"/>
            </a:br>
            <a:r>
              <a:rPr lang="cs-CZ" sz="2000" i="1" dirty="0" smtClean="0"/>
              <a:t>zápis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12776"/>
            <a:ext cx="8382000" cy="4759424"/>
          </a:xfrm>
        </p:spPr>
        <p:txBody>
          <a:bodyPr/>
          <a:lstStyle/>
          <a:p>
            <a:r>
              <a:rPr lang="cs-CZ" sz="2400" dirty="0" smtClean="0">
                <a:solidFill>
                  <a:srgbClr val="FFFF00"/>
                </a:solidFill>
              </a:rPr>
              <a:t>1431 – Basilejský koncil </a:t>
            </a:r>
            <a:r>
              <a:rPr lang="cs-CZ" sz="2400" dirty="0" smtClean="0"/>
              <a:t>-&gt; husité se jeli usmířit s katolickou církví a chtěli prosadit 4 pražské artikuly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1434 – bitva u Lipan </a:t>
            </a:r>
            <a:r>
              <a:rPr lang="cs-CZ" sz="2400" dirty="0" smtClean="0"/>
              <a:t>-&gt; radikální husité (sirotci a táborité v čele s Prokopem Holým) poraženi panskou jednotou (umírnění husité a katolíci)</a:t>
            </a:r>
          </a:p>
          <a:p>
            <a:r>
              <a:rPr lang="cs-CZ" sz="2400" dirty="0" smtClean="0"/>
              <a:t>-&gt; koncil přijal </a:t>
            </a:r>
            <a:r>
              <a:rPr lang="cs-CZ" sz="2400" dirty="0" smtClean="0">
                <a:solidFill>
                  <a:srgbClr val="FFFF00"/>
                </a:solidFill>
              </a:rPr>
              <a:t>Basilejská kompaktáta </a:t>
            </a:r>
            <a:r>
              <a:rPr lang="cs-CZ" sz="2400" dirty="0" smtClean="0"/>
              <a:t>(přijímání podobojí, ztráta majetku katolické církve v Čechách)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1436</a:t>
            </a:r>
            <a:r>
              <a:rPr lang="cs-CZ" sz="2400" dirty="0" smtClean="0"/>
              <a:t> – </a:t>
            </a:r>
            <a:r>
              <a:rPr lang="cs-CZ" sz="2400" dirty="0" smtClean="0">
                <a:solidFill>
                  <a:srgbClr val="FFFF00"/>
                </a:solidFill>
              </a:rPr>
              <a:t>Zikmund Lucemburský </a:t>
            </a:r>
            <a:r>
              <a:rPr lang="cs-CZ" sz="2400" dirty="0" smtClean="0"/>
              <a:t>přijal kompaktáta -&gt; </a:t>
            </a:r>
            <a:r>
              <a:rPr lang="cs-CZ" sz="2400" dirty="0" smtClean="0">
                <a:solidFill>
                  <a:srgbClr val="FFFF00"/>
                </a:solidFill>
              </a:rPr>
              <a:t>českým králem</a:t>
            </a:r>
          </a:p>
          <a:p>
            <a:r>
              <a:rPr lang="cs-CZ" sz="2400" dirty="0" smtClean="0"/>
              <a:t>Výsledek revoluce: </a:t>
            </a:r>
            <a:r>
              <a:rPr lang="cs-CZ" sz="2400" dirty="0" smtClean="0">
                <a:solidFill>
                  <a:srgbClr val="FFFF00"/>
                </a:solidFill>
              </a:rPr>
              <a:t>vznik kališnické církve </a:t>
            </a:r>
            <a:r>
              <a:rPr lang="cs-CZ" sz="2400" dirty="0" smtClean="0"/>
              <a:t>(přijímání podobojí), </a:t>
            </a:r>
            <a:r>
              <a:rPr lang="cs-CZ" sz="2400" dirty="0" smtClean="0">
                <a:solidFill>
                  <a:srgbClr val="FFFF00"/>
                </a:solidFill>
              </a:rPr>
              <a:t>posílení královských měst, nezávislost státu, ale kulturní izolace                                                </a:t>
            </a:r>
            <a:r>
              <a:rPr lang="cs-CZ" sz="2400" i="1" dirty="0" err="1" smtClean="0"/>
              <a:t>pokr</a:t>
            </a:r>
            <a:r>
              <a:rPr lang="cs-CZ" sz="2400" i="1" dirty="0" smtClean="0"/>
              <a:t>.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Výsledky husitské revoluce</a:t>
            </a:r>
            <a:br>
              <a:rPr lang="cs-CZ" sz="2800" dirty="0" smtClean="0"/>
            </a:br>
            <a:r>
              <a:rPr lang="cs-CZ" sz="2000" i="1" dirty="0" smtClean="0"/>
              <a:t>zápis </a:t>
            </a:r>
            <a:r>
              <a:rPr lang="cs-CZ" sz="2000" i="1" dirty="0" err="1" smtClean="0"/>
              <a:t>pokr</a:t>
            </a:r>
            <a:r>
              <a:rPr lang="cs-CZ" sz="2000" i="1" dirty="0" smtClean="0"/>
              <a:t>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12776"/>
            <a:ext cx="8382000" cy="4759424"/>
          </a:xfrm>
        </p:spPr>
        <p:txBody>
          <a:bodyPr/>
          <a:lstStyle/>
          <a:p>
            <a:r>
              <a:rPr lang="cs-CZ" sz="2400" dirty="0" smtClean="0">
                <a:solidFill>
                  <a:srgbClr val="FFFF00"/>
                </a:solidFill>
              </a:rPr>
              <a:t>1467 </a:t>
            </a:r>
            <a:r>
              <a:rPr lang="cs-CZ" sz="2400" dirty="0" smtClean="0"/>
              <a:t>– vznik jednoty bratrské (zakladatel Petr Chelčický)</a:t>
            </a:r>
          </a:p>
          <a:p>
            <a:r>
              <a:rPr lang="cs-CZ" sz="2400" dirty="0" smtClean="0"/>
              <a:t> -&gt; žádají rovnost mezi lidmi a odsuzují válku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3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88640"/>
            <a:ext cx="85689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Použité zdroje: </a:t>
            </a:r>
            <a:endParaRPr lang="cs-CZ" sz="1400" dirty="0"/>
          </a:p>
          <a:p>
            <a:r>
              <a:rPr lang="pl-PL" sz="1400" i="1" dirty="0"/>
              <a:t>Obrázky. </a:t>
            </a:r>
            <a:r>
              <a:rPr lang="pl-PL" sz="1400" dirty="0"/>
              <a:t>[cit. </a:t>
            </a:r>
            <a:r>
              <a:rPr lang="pl-PL" sz="1400" dirty="0" smtClean="0"/>
              <a:t>2013-04-22]. </a:t>
            </a:r>
          </a:p>
          <a:p>
            <a:r>
              <a:rPr lang="pl-PL" sz="1400" dirty="0" smtClean="0"/>
              <a:t>Dostupné </a:t>
            </a:r>
            <a:r>
              <a:rPr lang="pl-PL" sz="1400" dirty="0"/>
              <a:t>z</a:t>
            </a:r>
            <a:r>
              <a:rPr lang="pl-PL" sz="1400" dirty="0" smtClean="0"/>
              <a:t>:</a:t>
            </a:r>
          </a:p>
          <a:p>
            <a:r>
              <a:rPr lang="pl-PL" sz="1400" dirty="0"/>
              <a:t>Mapa Švýcarska </a:t>
            </a:r>
            <a:r>
              <a:rPr lang="pl-PL" sz="1400" dirty="0">
                <a:hlinkClick r:id="rId2"/>
              </a:rPr>
              <a:t>http://office.microsoft.com/cs-cz/images/results.aspx?qu=mapa+%C5%A0v%C3%BDcarska&amp;ex=1#ai:MC900349461</a:t>
            </a:r>
            <a:r>
              <a:rPr lang="pl-PL" sz="1400" dirty="0" smtClean="0">
                <a:hlinkClick r:id="rId2"/>
              </a:rPr>
              <a:t>|</a:t>
            </a:r>
            <a:endParaRPr lang="pl-PL" sz="1400" dirty="0" smtClean="0"/>
          </a:p>
          <a:p>
            <a:r>
              <a:rPr lang="pl-PL" sz="1400" dirty="0"/>
              <a:t>Mapa ČR </a:t>
            </a:r>
            <a:r>
              <a:rPr lang="pl-PL" sz="1400" dirty="0">
                <a:hlinkClick r:id="rId3"/>
              </a:rPr>
              <a:t>http://office.microsoft.com/cs-cz/images/results.aspx?qu=mapa+%C4%8Cesk%C3%A9+republiky&amp;ex=1#ai:MC900405738</a:t>
            </a:r>
            <a:r>
              <a:rPr lang="pl-PL" sz="1400" dirty="0" smtClean="0">
                <a:hlinkClick r:id="rId3"/>
              </a:rPr>
              <a:t>|</a:t>
            </a:r>
            <a:endParaRPr lang="pl-PL" sz="1400" dirty="0" smtClean="0"/>
          </a:p>
          <a:p>
            <a:r>
              <a:rPr lang="pl-PL" sz="1400" dirty="0"/>
              <a:t>Král </a:t>
            </a:r>
            <a:r>
              <a:rPr lang="pl-PL" sz="1400" dirty="0">
                <a:hlinkClick r:id="rId4"/>
              </a:rPr>
              <a:t>http://office.microsoft.com/cs-cz/images/results.aspx?qu=kr%C3%A1l&amp;ex=1#ai:MC900411652|mt:1</a:t>
            </a:r>
            <a:r>
              <a:rPr lang="pl-PL" sz="1400" dirty="0" smtClean="0">
                <a:hlinkClick r:id="rId4"/>
              </a:rPr>
              <a:t>|</a:t>
            </a:r>
            <a:endParaRPr lang="pl-PL" sz="1400" dirty="0" smtClean="0"/>
          </a:p>
          <a:p>
            <a:r>
              <a:rPr lang="pl-PL" sz="1400" dirty="0"/>
              <a:t>Mapa Sion </a:t>
            </a:r>
            <a:r>
              <a:rPr lang="pl-PL" sz="1400" dirty="0">
                <a:hlinkClick r:id="rId5"/>
              </a:rPr>
              <a:t>http://www.mapy.cz/#</a:t>
            </a:r>
            <a:r>
              <a:rPr lang="pl-PL" sz="1400" dirty="0" smtClean="0">
                <a:hlinkClick r:id="rId5"/>
              </a:rPr>
              <a:t>x=15.210678&amp;y=49.887160&amp;z=14&amp;l=16</a:t>
            </a:r>
            <a:endParaRPr lang="pl-PL" sz="1400" dirty="0" smtClean="0"/>
          </a:p>
          <a:p>
            <a:r>
              <a:rPr lang="pl-PL" sz="1400" dirty="0"/>
              <a:t>Kalich </a:t>
            </a:r>
            <a:r>
              <a:rPr lang="pl-PL" sz="1400" dirty="0">
                <a:hlinkClick r:id="rId6"/>
              </a:rPr>
              <a:t>http://office.microsoft.com/cs-cz/images/results.aspx?qu=kalich&amp;ex=1#ai:MP900313878</a:t>
            </a:r>
            <a:r>
              <a:rPr lang="pl-PL" sz="1400" dirty="0" smtClean="0">
                <a:hlinkClick r:id="rId6"/>
              </a:rPr>
              <a:t>|</a:t>
            </a:r>
            <a:endParaRPr lang="pl-PL" sz="1400" dirty="0" smtClean="0"/>
          </a:p>
          <a:p>
            <a:endParaRPr lang="pl-PL" sz="14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3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4032448" cy="2520280"/>
          </a:xfrm>
        </p:spPr>
        <p:txBody>
          <a:bodyPr/>
          <a:lstStyle/>
          <a:p>
            <a:pPr algn="ctr"/>
            <a:r>
              <a:rPr lang="cs-CZ" dirty="0" smtClean="0"/>
              <a:t>Výsledky husitské revoluce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9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260648"/>
            <a:ext cx="7416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Debakl křižáckého vojska </a:t>
            </a:r>
            <a:r>
              <a:rPr lang="cs-CZ" sz="2800" dirty="0" smtClean="0"/>
              <a:t>při třetí křižácké výpravě definitivně </a:t>
            </a:r>
            <a:r>
              <a:rPr lang="cs-CZ" sz="2800" dirty="0"/>
              <a:t>přesvědčil katolické církevní kruhy o zbytečné snaze pokořit Čechy silou, díky čemuž bylo s husity zahájeno vyjednávání, které vyvrcholilo rokováním u </a:t>
            </a:r>
            <a:r>
              <a:rPr lang="cs-CZ" sz="2800" dirty="0" smtClean="0">
                <a:solidFill>
                  <a:srgbClr val="FFFF00"/>
                </a:solidFill>
              </a:rPr>
              <a:t>Basilejského </a:t>
            </a:r>
            <a:r>
              <a:rPr lang="cs-CZ" sz="2800" dirty="0">
                <a:solidFill>
                  <a:srgbClr val="FFFF00"/>
                </a:solidFill>
              </a:rPr>
              <a:t>koncilu</a:t>
            </a:r>
            <a:r>
              <a:rPr lang="cs-CZ" sz="2800" dirty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3309952"/>
            <a:ext cx="3528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Město </a:t>
            </a:r>
            <a:r>
              <a:rPr lang="cs-CZ" sz="2000" dirty="0" smtClean="0">
                <a:solidFill>
                  <a:srgbClr val="FFFF00"/>
                </a:solidFill>
              </a:rPr>
              <a:t>Basilej</a:t>
            </a:r>
            <a:r>
              <a:rPr lang="cs-CZ" sz="2000" dirty="0" smtClean="0"/>
              <a:t> leží </a:t>
            </a:r>
            <a:r>
              <a:rPr lang="cs-CZ" sz="2000" dirty="0"/>
              <a:t>v severozápadní části Švýcarska při hranicích s Francií a </a:t>
            </a:r>
            <a:r>
              <a:rPr lang="cs-CZ" sz="2000" dirty="0" smtClean="0"/>
              <a:t>Německem.</a:t>
            </a:r>
            <a:endParaRPr 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1288"/>
            <a:ext cx="4808588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5317944" y="2997056"/>
            <a:ext cx="288000" cy="61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5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ývojový diagram: alternativní postup 5"/>
          <p:cNvSpPr/>
          <p:nvPr/>
        </p:nvSpPr>
        <p:spPr>
          <a:xfrm>
            <a:off x="611560" y="980728"/>
            <a:ext cx="3384376" cy="4860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Husité v čele s Prokopem Holým věřili, že přesvědčí koncil o správnosti čtyř pražských artikul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5148064" y="980728"/>
            <a:ext cx="3384376" cy="4860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Katolická církev doufala, že husité přistoupí na požadavky koncilu a smíří se s katolíky.</a:t>
            </a:r>
            <a:endParaRPr lang="cs-CZ" sz="3200" b="1" dirty="0"/>
          </a:p>
        </p:txBody>
      </p:sp>
      <p:sp>
        <p:nvSpPr>
          <p:cNvPr id="8" name="Násobení 7"/>
          <p:cNvSpPr/>
          <p:nvPr/>
        </p:nvSpPr>
        <p:spPr>
          <a:xfrm>
            <a:off x="4114304" y="2852936"/>
            <a:ext cx="914400" cy="914400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987824" y="332656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Basilejský koncil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7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1383159"/>
            <a:ext cx="800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čele husitské delegace stál </a:t>
            </a:r>
            <a:r>
              <a:rPr lang="cs-CZ" sz="2400" dirty="0" smtClean="0">
                <a:solidFill>
                  <a:srgbClr val="FFFF00"/>
                </a:solidFill>
              </a:rPr>
              <a:t>Prokop Holý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2379652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Kněz Prokop vstupuje do čela táborského bratrstva po Žižkově smrti.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Pocházel ze zámožné rodiny, studoval na univerzitě, cestoval po Evropě. -&gt; To vše zúročil jako vynikající taktik, dokázal ustoupit od nepodstatných věcí, aby zachránil ty důležité. -&gt; Získal si respekt i u nepřátel.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Osvědčil se v </a:t>
            </a:r>
            <a:r>
              <a:rPr lang="cs-CZ" sz="2400" dirty="0" smtClean="0">
                <a:solidFill>
                  <a:srgbClr val="FFFF00"/>
                </a:solidFill>
              </a:rPr>
              <a:t>bitvách u Ústí nad Labem, Tachova a Domažlic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9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3" y="54868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dlouhých jednáních však bylo jasné, že k dohodě nedojde.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35696" y="1700808"/>
            <a:ext cx="527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Opět se projevily rozpory mezi husity.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755576" y="2708920"/>
            <a:ext cx="2700000" cy="198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cs-CZ" sz="2000" b="1" i="1" dirty="0" smtClean="0">
                <a:solidFill>
                  <a:schemeClr val="bg2"/>
                </a:solidFill>
              </a:rPr>
              <a:t>Husitská šlechta, většina měst a univerzita pro dohodu s církví a Zikmundem i za cenu ústupků.</a:t>
            </a:r>
            <a:endParaRPr lang="cs-CZ" sz="2000" b="1" i="1" dirty="0">
              <a:solidFill>
                <a:schemeClr val="bg2"/>
              </a:solidFill>
            </a:endParaRPr>
          </a:p>
        </p:txBody>
      </p:sp>
      <p:sp>
        <p:nvSpPr>
          <p:cNvPr id="6" name="Násobení 5"/>
          <p:cNvSpPr/>
          <p:nvPr/>
        </p:nvSpPr>
        <p:spPr>
          <a:xfrm>
            <a:off x="4017640" y="3201153"/>
            <a:ext cx="914400" cy="914400"/>
          </a:xfrm>
          <a:prstGeom prst="mathMultiply">
            <a:avLst/>
          </a:prstGeom>
          <a:solidFill>
            <a:srgbClr val="236F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44408" y="2708920"/>
            <a:ext cx="2700000" cy="198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cs-CZ" sz="2000" b="1" i="1" dirty="0" smtClean="0">
                <a:solidFill>
                  <a:schemeClr val="bg2"/>
                </a:solidFill>
              </a:rPr>
              <a:t>Radikální odpůrci ústupků (táborité, sirotci, polní armády bratrstev, Nové  Město pražské)</a:t>
            </a:r>
            <a:endParaRPr lang="cs-CZ" sz="2000" b="1" i="1" dirty="0">
              <a:solidFill>
                <a:schemeClr val="bg2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1403648" y="5229200"/>
            <a:ext cx="978408" cy="484632"/>
          </a:xfrm>
          <a:prstGeom prst="rightArrow">
            <a:avLst/>
          </a:prstGeom>
          <a:solidFill>
            <a:srgbClr val="236F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420112" y="5085184"/>
            <a:ext cx="2160000" cy="792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i="1" dirty="0" smtClean="0">
                <a:solidFill>
                  <a:srgbClr val="FFFFFF"/>
                </a:solidFill>
              </a:rPr>
              <a:t>Bitva u Lipan</a:t>
            </a:r>
            <a:endParaRPr lang="cs-CZ" sz="2000" b="1" i="1" dirty="0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9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1115616" y="404664"/>
            <a:ext cx="3348000" cy="12600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Bitva u Lipan</a:t>
            </a:r>
          </a:p>
          <a:p>
            <a:pPr algn="ctr"/>
            <a:r>
              <a:rPr lang="cs-CZ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(</a:t>
            </a:r>
            <a:r>
              <a:rPr lang="cs-CZ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30. 5. 1434)</a:t>
            </a:r>
            <a:endParaRPr lang="cs-CZ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2348880"/>
            <a:ext cx="295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Bratrovražedná bitva se odehrála u vesnice </a:t>
            </a:r>
            <a:r>
              <a:rPr lang="cs-CZ" sz="2400" dirty="0" smtClean="0">
                <a:solidFill>
                  <a:srgbClr val="FFFF00"/>
                </a:solidFill>
              </a:rPr>
              <a:t>Lipany</a:t>
            </a:r>
            <a:r>
              <a:rPr lang="cs-CZ" sz="2400" dirty="0" smtClean="0"/>
              <a:t>, asi 9 km od Českého Brodu ve Středočeském kraji.</a:t>
            </a:r>
          </a:p>
          <a:p>
            <a:r>
              <a:rPr lang="cs-CZ" sz="2400" dirty="0" smtClean="0"/>
              <a:t>Dodnes ji připomíná pomník. </a:t>
            </a:r>
            <a:endParaRPr 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71720"/>
            <a:ext cx="3888432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Šipka nahoru 2"/>
          <p:cNvSpPr/>
          <p:nvPr/>
        </p:nvSpPr>
        <p:spPr>
          <a:xfrm>
            <a:off x="5482556" y="387237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2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2979491" y="332656"/>
            <a:ext cx="3348000" cy="12600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Bitva u Lipan</a:t>
            </a:r>
          </a:p>
          <a:p>
            <a:pPr algn="ctr"/>
            <a:r>
              <a:rPr lang="cs-CZ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(</a:t>
            </a:r>
            <a:r>
              <a:rPr lang="cs-CZ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30. 5. 1434)</a:t>
            </a:r>
            <a:endParaRPr lang="cs-CZ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234888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2" name="Ovál 1"/>
          <p:cNvSpPr/>
          <p:nvPr/>
        </p:nvSpPr>
        <p:spPr>
          <a:xfrm>
            <a:off x="1259632" y="2276872"/>
            <a:ext cx="2160000" cy="144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0000"/>
                </a:solidFill>
              </a:rPr>
              <a:t>Sirotčí a táborský svaz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5796376" y="2277032"/>
            <a:ext cx="2160000" cy="14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0000"/>
                </a:solidFill>
              </a:rPr>
              <a:t>Umírnění husité a katolíci 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3" name="Násobení 2"/>
          <p:cNvSpPr/>
          <p:nvPr/>
        </p:nvSpPr>
        <p:spPr>
          <a:xfrm>
            <a:off x="4196291" y="257971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77950" y="4221088"/>
            <a:ext cx="7698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92D050"/>
                </a:solidFill>
              </a:rPr>
              <a:t>Sirotci a táborité </a:t>
            </a:r>
            <a:r>
              <a:rPr lang="cs-CZ" sz="2400" dirty="0" smtClean="0"/>
              <a:t>– 10 tis. bojovníků (700 jezdců, 360 vozů)</a:t>
            </a:r>
          </a:p>
          <a:p>
            <a:r>
              <a:rPr lang="cs-CZ" sz="2400" dirty="0" smtClean="0"/>
              <a:t>X </a:t>
            </a:r>
            <a:r>
              <a:rPr lang="cs-CZ" sz="2400" dirty="0" smtClean="0">
                <a:solidFill>
                  <a:srgbClr val="00B0F0"/>
                </a:solidFill>
              </a:rPr>
              <a:t>panská jednota </a:t>
            </a:r>
            <a:r>
              <a:rPr lang="cs-CZ" sz="2400" dirty="0" smtClean="0"/>
              <a:t>– 12 tis. bojovníků (panské oddíly, </a:t>
            </a:r>
            <a:r>
              <a:rPr lang="cs-CZ" sz="2400" dirty="0" err="1" smtClean="0"/>
              <a:t>pražané</a:t>
            </a:r>
            <a:r>
              <a:rPr lang="cs-CZ" sz="2400" dirty="0" smtClean="0"/>
              <a:t>, 1000 jezdců, 600 vozů) </a:t>
            </a:r>
            <a:endParaRPr lang="cs-CZ" sz="240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611560" y="332656"/>
            <a:ext cx="3348000" cy="12600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Bitva u Lipan</a:t>
            </a:r>
          </a:p>
          <a:p>
            <a:pPr algn="ctr"/>
            <a:r>
              <a:rPr lang="cs-CZ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(</a:t>
            </a:r>
            <a:r>
              <a:rPr lang="cs-CZ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30. 5. 1434)</a:t>
            </a:r>
            <a:endParaRPr lang="cs-CZ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234888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916832"/>
            <a:ext cx="46085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dělostřelecké přestřelce předstírala panská jednota ústup, radikálové opustili vozovou hradbu a pronásledovali je. Panští se však s vozy otočili a do zad radikálů vtrhly další oddíly panské jednoty. I když boj pokračoval do večera -&gt; </a:t>
            </a:r>
            <a:r>
              <a:rPr lang="cs-CZ" sz="2400" dirty="0" smtClean="0">
                <a:solidFill>
                  <a:srgbClr val="FFFF00"/>
                </a:solidFill>
              </a:rPr>
              <a:t>porážka sirotků a táboritů </a:t>
            </a:r>
            <a:r>
              <a:rPr lang="cs-CZ" sz="2400" dirty="0" smtClean="0"/>
              <a:t>byla neodvratitelná.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92080" y="270892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bitvě </a:t>
            </a:r>
            <a:r>
              <a:rPr lang="cs-CZ" sz="2400" dirty="0" smtClean="0">
                <a:solidFill>
                  <a:srgbClr val="FFFF00"/>
                </a:solidFill>
              </a:rPr>
              <a:t>padl i Prokop Holý,</a:t>
            </a:r>
            <a:r>
              <a:rPr lang="cs-CZ" sz="2400" dirty="0" smtClean="0"/>
              <a:t> další hejtman Prokop Malý a celá řada husitů.</a:t>
            </a:r>
            <a:endParaRPr 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VY_32_INOVACE_14_Výsledky husitské revoluce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Šablona návrhu s motivem elektrických obvodů">
  <a:themeElements>
    <a:clrScheme name="Motiv systému Office 5">
      <a:dk1>
        <a:srgbClr val="333333"/>
      </a:dk1>
      <a:lt1>
        <a:srgbClr val="FFFFFF"/>
      </a:lt1>
      <a:dk2>
        <a:srgbClr val="F8F8F8"/>
      </a:dk2>
      <a:lt2>
        <a:srgbClr val="EAEAEA"/>
      </a:lt2>
      <a:accent1>
        <a:srgbClr val="C0C0C0"/>
      </a:accent1>
      <a:accent2>
        <a:srgbClr val="808080"/>
      </a:accent2>
      <a:accent3>
        <a:srgbClr val="FBFBFB"/>
      </a:accent3>
      <a:accent4>
        <a:srgbClr val="DADADA"/>
      </a:accent4>
      <a:accent5>
        <a:srgbClr val="DCDCDC"/>
      </a:accent5>
      <a:accent6>
        <a:srgbClr val="737373"/>
      </a:accent6>
      <a:hlink>
        <a:srgbClr val="4D4D4D"/>
      </a:hlink>
      <a:folHlink>
        <a:srgbClr val="F8F8F8"/>
      </a:folHlink>
    </a:clrScheme>
    <a:fontScheme name="Motiv systému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FED1B2"/>
        </a:dk1>
        <a:lt1>
          <a:srgbClr val="FFE2D3"/>
        </a:lt1>
        <a:dk2>
          <a:srgbClr val="FFBD99"/>
        </a:dk2>
        <a:lt2>
          <a:srgbClr val="808080"/>
        </a:lt2>
        <a:accent1>
          <a:srgbClr val="C76F57"/>
        </a:accent1>
        <a:accent2>
          <a:srgbClr val="FF9966"/>
        </a:accent2>
        <a:accent3>
          <a:srgbClr val="FFEEE6"/>
        </a:accent3>
        <a:accent4>
          <a:srgbClr val="D9B297"/>
        </a:accent4>
        <a:accent5>
          <a:srgbClr val="E0BBB4"/>
        </a:accent5>
        <a:accent6>
          <a:srgbClr val="E78A5C"/>
        </a:accent6>
        <a:hlink>
          <a:srgbClr val="6633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FFB199"/>
        </a:dk1>
        <a:lt1>
          <a:srgbClr val="FFEFDF"/>
        </a:lt1>
        <a:dk2>
          <a:srgbClr val="FFCC99"/>
        </a:dk2>
        <a:lt2>
          <a:srgbClr val="969696"/>
        </a:lt2>
        <a:accent1>
          <a:srgbClr val="C9672B"/>
        </a:accent1>
        <a:accent2>
          <a:srgbClr val="FF9966"/>
        </a:accent2>
        <a:accent3>
          <a:srgbClr val="FFF6EC"/>
        </a:accent3>
        <a:accent4>
          <a:srgbClr val="DA9782"/>
        </a:accent4>
        <a:accent5>
          <a:srgbClr val="E1B8AC"/>
        </a:accent5>
        <a:accent6>
          <a:srgbClr val="E78A5C"/>
        </a:accent6>
        <a:hlink>
          <a:srgbClr val="FFCC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C0816A"/>
        </a:dk1>
        <a:lt1>
          <a:srgbClr val="FFECCD"/>
        </a:lt1>
        <a:dk2>
          <a:srgbClr val="FFA979"/>
        </a:dk2>
        <a:lt2>
          <a:srgbClr val="808080"/>
        </a:lt2>
        <a:accent1>
          <a:srgbClr val="FFCC99"/>
        </a:accent1>
        <a:accent2>
          <a:srgbClr val="990000"/>
        </a:accent2>
        <a:accent3>
          <a:srgbClr val="FFF4E3"/>
        </a:accent3>
        <a:accent4>
          <a:srgbClr val="A46D59"/>
        </a:accent4>
        <a:accent5>
          <a:srgbClr val="FFE2CA"/>
        </a:accent5>
        <a:accent6>
          <a:srgbClr val="8A00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E28658"/>
        </a:dk1>
        <a:lt1>
          <a:srgbClr val="FFFFD9"/>
        </a:lt1>
        <a:dk2>
          <a:srgbClr val="FEBE9A"/>
        </a:dk2>
        <a:lt2>
          <a:srgbClr val="777777"/>
        </a:lt2>
        <a:accent1>
          <a:srgbClr val="FFFFF7"/>
        </a:accent1>
        <a:accent2>
          <a:srgbClr val="969696"/>
        </a:accent2>
        <a:accent3>
          <a:srgbClr val="FFFFE9"/>
        </a:accent3>
        <a:accent4>
          <a:srgbClr val="C1724A"/>
        </a:accent4>
        <a:accent5>
          <a:srgbClr val="FFFFFA"/>
        </a:accent5>
        <a:accent6>
          <a:srgbClr val="878787"/>
        </a:accent6>
        <a:hlink>
          <a:srgbClr val="FF505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333333"/>
        </a:dk1>
        <a:lt1>
          <a:srgbClr val="FFFFFF"/>
        </a:lt1>
        <a:dk2>
          <a:srgbClr val="F8F8F8"/>
        </a:dk2>
        <a:lt2>
          <a:srgbClr val="EAEAEA"/>
        </a:lt2>
        <a:accent1>
          <a:srgbClr val="C0C0C0"/>
        </a:accent1>
        <a:accent2>
          <a:srgbClr val="808080"/>
        </a:accent2>
        <a:accent3>
          <a:srgbClr val="FBFBFB"/>
        </a:accent3>
        <a:accent4>
          <a:srgbClr val="DADADA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EDDB"/>
        </a:lt1>
        <a:dk2>
          <a:srgbClr val="D7DCC8"/>
        </a:dk2>
        <a:lt2>
          <a:srgbClr val="FFB699"/>
        </a:lt2>
        <a:accent1>
          <a:srgbClr val="E8602A"/>
        </a:accent1>
        <a:accent2>
          <a:srgbClr val="B08962"/>
        </a:accent2>
        <a:accent3>
          <a:srgbClr val="E8EBE0"/>
        </a:accent3>
        <a:accent4>
          <a:srgbClr val="DACABB"/>
        </a:accent4>
        <a:accent5>
          <a:srgbClr val="F2B6AC"/>
        </a:accent5>
        <a:accent6>
          <a:srgbClr val="9F7C58"/>
        </a:accent6>
        <a:hlink>
          <a:srgbClr val="80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3366"/>
        </a:dk1>
        <a:lt1>
          <a:srgbClr val="FFDAD3"/>
        </a:lt1>
        <a:dk2>
          <a:srgbClr val="99CCFF"/>
        </a:dk2>
        <a:lt2>
          <a:srgbClr val="FBA993"/>
        </a:lt2>
        <a:accent1>
          <a:srgbClr val="990000"/>
        </a:accent1>
        <a:accent2>
          <a:srgbClr val="B05800"/>
        </a:accent2>
        <a:accent3>
          <a:srgbClr val="CAE2FF"/>
        </a:accent3>
        <a:accent4>
          <a:srgbClr val="DABAB4"/>
        </a:accent4>
        <a:accent5>
          <a:srgbClr val="CAAAAA"/>
        </a:accent5>
        <a:accent6>
          <a:srgbClr val="9F4F00"/>
        </a:accent6>
        <a:hlink>
          <a:srgbClr val="FF9966"/>
        </a:hlink>
        <a:folHlink>
          <a:srgbClr val="FFD9C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336699"/>
        </a:dk1>
        <a:lt1>
          <a:srgbClr val="FFE0C1"/>
        </a:lt1>
        <a:dk2>
          <a:srgbClr val="C0C0C0"/>
        </a:dk2>
        <a:lt2>
          <a:srgbClr val="F2CFBC"/>
        </a:lt2>
        <a:accent1>
          <a:srgbClr val="CA4820"/>
        </a:accent1>
        <a:accent2>
          <a:srgbClr val="777777"/>
        </a:accent2>
        <a:accent3>
          <a:srgbClr val="DCDCDC"/>
        </a:accent3>
        <a:accent4>
          <a:srgbClr val="DABFA4"/>
        </a:accent4>
        <a:accent5>
          <a:srgbClr val="E1B1AB"/>
        </a:accent5>
        <a:accent6>
          <a:srgbClr val="6B6B6B"/>
        </a:accent6>
        <a:hlink>
          <a:srgbClr val="660033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777777"/>
        </a:dk1>
        <a:lt1>
          <a:srgbClr val="EAEAEA"/>
        </a:lt1>
        <a:dk2>
          <a:srgbClr val="949787"/>
        </a:dk2>
        <a:lt2>
          <a:srgbClr val="EDC5AF"/>
        </a:lt2>
        <a:accent1>
          <a:srgbClr val="C27552"/>
        </a:accent1>
        <a:accent2>
          <a:srgbClr val="990000"/>
        </a:accent2>
        <a:accent3>
          <a:srgbClr val="C8C9C3"/>
        </a:accent3>
        <a:accent4>
          <a:srgbClr val="C8C8C8"/>
        </a:accent4>
        <a:accent5>
          <a:srgbClr val="DDBDB3"/>
        </a:accent5>
        <a:accent6>
          <a:srgbClr val="8A0000"/>
        </a:accent6>
        <a:hlink>
          <a:srgbClr val="FFA867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F37F5B"/>
        </a:dk1>
        <a:lt1>
          <a:srgbClr val="D7B47B"/>
        </a:lt1>
        <a:dk2>
          <a:srgbClr val="EEB6A0"/>
        </a:dk2>
        <a:lt2>
          <a:srgbClr val="2D2015"/>
        </a:lt2>
        <a:accent1>
          <a:srgbClr val="FBDAC5"/>
        </a:accent1>
        <a:accent2>
          <a:srgbClr val="8F5F2F"/>
        </a:accent2>
        <a:accent3>
          <a:srgbClr val="E8D6BF"/>
        </a:accent3>
        <a:accent4>
          <a:srgbClr val="D06C4C"/>
        </a:accent4>
        <a:accent5>
          <a:srgbClr val="FDEADF"/>
        </a:accent5>
        <a:accent6>
          <a:srgbClr val="81552A"/>
        </a:accent6>
        <a:hlink>
          <a:srgbClr val="E24A06"/>
        </a:hlink>
        <a:folHlink>
          <a:srgbClr val="B38B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5C1F00"/>
        </a:dk1>
        <a:lt1>
          <a:srgbClr val="FFDFB9"/>
        </a:lt1>
        <a:dk2>
          <a:srgbClr val="D80000"/>
        </a:dk2>
        <a:lt2>
          <a:srgbClr val="F5A27D"/>
        </a:lt2>
        <a:accent1>
          <a:srgbClr val="CC3300"/>
        </a:accent1>
        <a:accent2>
          <a:srgbClr val="BE7960"/>
        </a:accent2>
        <a:accent3>
          <a:srgbClr val="E9AAAA"/>
        </a:accent3>
        <a:accent4>
          <a:srgbClr val="DABE9E"/>
        </a:accent4>
        <a:accent5>
          <a:srgbClr val="E2ADAA"/>
        </a:accent5>
        <a:accent6>
          <a:srgbClr val="AC6D56"/>
        </a:accent6>
        <a:hlink>
          <a:srgbClr val="FFD5A7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3E3E5C"/>
        </a:dk1>
        <a:lt1>
          <a:srgbClr val="FFCDA7"/>
        </a:lt1>
        <a:dk2>
          <a:srgbClr val="F6C282"/>
        </a:dk2>
        <a:lt2>
          <a:srgbClr val="FFCCAF"/>
        </a:lt2>
        <a:accent1>
          <a:srgbClr val="DD7555"/>
        </a:accent1>
        <a:accent2>
          <a:srgbClr val="FE6E02"/>
        </a:accent2>
        <a:accent3>
          <a:srgbClr val="FADDC1"/>
        </a:accent3>
        <a:accent4>
          <a:srgbClr val="DAAF8E"/>
        </a:accent4>
        <a:accent5>
          <a:srgbClr val="EBBDB4"/>
        </a:accent5>
        <a:accent6>
          <a:srgbClr val="E66302"/>
        </a:accent6>
        <a:hlink>
          <a:srgbClr val="F4C9AE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s motivem elektrických obvodů</Template>
  <TotalTime>313</TotalTime>
  <Words>909</Words>
  <Application>Microsoft Office PowerPoint</Application>
  <PresentationFormat>Předvádění na obrazovce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Šablona návrhu s motivem elektrických obvodů</vt:lpstr>
      <vt:lpstr>Prezentace aplikace PowerPoint</vt:lpstr>
      <vt:lpstr>Výsledky husitské revoluce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Výsledky husitské revoluce zápis</vt:lpstr>
      <vt:lpstr>Výsledky husitské revoluce zápis pokr.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Výsledky husitské revoluce</dc:title>
  <dc:creator>Plechata</dc:creator>
  <cp:lastModifiedBy>Plechata</cp:lastModifiedBy>
  <cp:revision>66</cp:revision>
  <dcterms:created xsi:type="dcterms:W3CDTF">2012-03-23T16:35:42Z</dcterms:created>
  <dcterms:modified xsi:type="dcterms:W3CDTF">2013-05-19T08:35:01Z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TC010721321029</vt:lpwstr>
  </property>
</Properties>
</file>